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85" r:id="rId5"/>
    <p:sldId id="286" r:id="rId6"/>
    <p:sldId id="322" r:id="rId7"/>
    <p:sldId id="298" r:id="rId8"/>
    <p:sldId id="299" r:id="rId9"/>
    <p:sldId id="300" r:id="rId10"/>
    <p:sldId id="301" r:id="rId11"/>
    <p:sldId id="302" r:id="rId12"/>
    <p:sldId id="303" r:id="rId13"/>
    <p:sldId id="315" r:id="rId14"/>
    <p:sldId id="318" r:id="rId15"/>
    <p:sldId id="316" r:id="rId16"/>
    <p:sldId id="317" r:id="rId17"/>
    <p:sldId id="267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46A"/>
    <a:srgbClr val="7BC2C0"/>
    <a:srgbClr val="3E88A3"/>
    <a:srgbClr val="163847"/>
    <a:srgbClr val="15333F"/>
    <a:srgbClr val="15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158" y="948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41000">
                <a:srgbClr val="3E88A3"/>
              </a:gs>
              <a:gs pos="0">
                <a:srgbClr val="163847"/>
              </a:gs>
              <a:gs pos="89000">
                <a:srgbClr val="7BC2C0"/>
              </a:gs>
            </a:gsLst>
            <a:lin ang="18900000" scaled="1"/>
            <a:tileRect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6149A-678C-4ECD-A5BA-6C9AABFF5B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70A10-2122-4D35-9BCB-F7E8C242C0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1"/>
          <p:cNvSpPr txBox="1"/>
          <p:nvPr/>
        </p:nvSpPr>
        <p:spPr>
          <a:xfrm>
            <a:off x="762000" y="2129743"/>
            <a:ext cx="7620000" cy="922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727075" rtl="0" eaLnBrk="1" latinLnBrk="0" hangingPunct="1">
              <a:lnSpc>
                <a:spcPct val="90000"/>
              </a:lnSpc>
              <a:spcBef>
                <a:spcPts val="795"/>
              </a:spcBef>
              <a:buFont typeface="Arial" panose="020B0604020202090204" pitchFamily="34" charset="0"/>
              <a:buNone/>
              <a:defRPr sz="3465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9337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2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674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1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011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284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621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958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295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632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5400" dirty="0" smtClean="0">
                <a:solidFill>
                  <a:schemeClr val="bg1"/>
                </a:solidFill>
              </a:rPr>
              <a:t>vue</a:t>
            </a:r>
            <a:r>
              <a:rPr lang="zh-CN" altLang="en-US" sz="5400" dirty="0" smtClean="0">
                <a:solidFill>
                  <a:schemeClr val="bg1"/>
                </a:solidFill>
              </a:rPr>
              <a:t>项目开发优化点</a:t>
            </a:r>
            <a:endParaRPr lang="zh-CN" altLang="en-US" sz="5400" dirty="0" smtClean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97001" y="1979648"/>
            <a:ext cx="6364511" cy="1523997"/>
            <a:chOff x="2486239" y="1973944"/>
            <a:chExt cx="4480618" cy="1523997"/>
          </a:xfrm>
        </p:grpSpPr>
        <p:sp>
          <p:nvSpPr>
            <p:cNvPr id="6" name="任意多边形 5"/>
            <p:cNvSpPr/>
            <p:nvPr/>
          </p:nvSpPr>
          <p:spPr>
            <a:xfrm>
              <a:off x="2496457" y="1973944"/>
              <a:ext cx="4470400" cy="0"/>
            </a:xfrm>
            <a:custGeom>
              <a:avLst/>
              <a:gdLst>
                <a:gd name="connsiteX0" fmla="*/ 0 w 4470400"/>
                <a:gd name="connsiteY0" fmla="*/ 0 h 0"/>
                <a:gd name="connsiteX1" fmla="*/ 4470400 w 4470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70400">
                  <a:moveTo>
                    <a:pt x="0" y="0"/>
                  </a:moveTo>
                  <a:lnTo>
                    <a:pt x="44704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2486239" y="3497941"/>
              <a:ext cx="4470400" cy="0"/>
            </a:xfrm>
            <a:custGeom>
              <a:avLst/>
              <a:gdLst>
                <a:gd name="connsiteX0" fmla="*/ 0 w 4470400"/>
                <a:gd name="connsiteY0" fmla="*/ 0 h 0"/>
                <a:gd name="connsiteX1" fmla="*/ 4470400 w 4470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70400">
                  <a:moveTo>
                    <a:pt x="0" y="0"/>
                  </a:moveTo>
                  <a:lnTo>
                    <a:pt x="44704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副标题 1"/>
          <p:cNvSpPr txBox="1"/>
          <p:nvPr/>
        </p:nvSpPr>
        <p:spPr>
          <a:xfrm>
            <a:off x="3372757" y="5192040"/>
            <a:ext cx="2398485" cy="3683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727075" rtl="0" eaLnBrk="1" latinLnBrk="0" hangingPunct="1">
              <a:lnSpc>
                <a:spcPct val="90000"/>
              </a:lnSpc>
              <a:spcBef>
                <a:spcPts val="795"/>
              </a:spcBef>
              <a:buFont typeface="Arial" panose="020B0604020202090204" pitchFamily="34" charset="0"/>
              <a:buNone/>
              <a:defRPr sz="3465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9337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2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674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1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011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284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621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958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295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632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汇报</a:t>
            </a:r>
            <a:r>
              <a:rPr lang="zh-CN" altLang="en-US" sz="2000" dirty="0" smtClean="0">
                <a:solidFill>
                  <a:schemeClr val="bg1"/>
                </a:solidFill>
              </a:rPr>
              <a:t>人：翁仪</a:t>
            </a:r>
            <a:endParaRPr lang="zh-CN" alt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副标题 1"/>
          <p:cNvSpPr txBox="1"/>
          <p:nvPr/>
        </p:nvSpPr>
        <p:spPr>
          <a:xfrm>
            <a:off x="3387090" y="5812790"/>
            <a:ext cx="3613785" cy="3683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727075" rtl="0" eaLnBrk="1" latinLnBrk="0" hangingPunct="1">
              <a:lnSpc>
                <a:spcPct val="90000"/>
              </a:lnSpc>
              <a:spcBef>
                <a:spcPts val="795"/>
              </a:spcBef>
              <a:buFont typeface="Arial" panose="020B0604020202090204" pitchFamily="34" charset="0"/>
              <a:buNone/>
              <a:defRPr sz="3465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9337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2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674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1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0110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284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621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958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295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6325" indent="0" algn="ctr" defTabSz="727075" rtl="0" eaLnBrk="1" latinLnBrk="0" hangingPunct="1">
              <a:lnSpc>
                <a:spcPct val="90000"/>
              </a:lnSpc>
              <a:spcBef>
                <a:spcPts val="395"/>
              </a:spcBef>
              <a:buFont typeface="Arial" panose="020B0604020202090204" pitchFamily="34" charset="0"/>
              <a:buNone/>
              <a:defRPr sz="1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汇报时间</a:t>
            </a:r>
            <a:r>
              <a:rPr lang="zh-CN" altLang="en-US" sz="2000" dirty="0" smtClean="0">
                <a:solidFill>
                  <a:schemeClr val="bg1"/>
                </a:solidFill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</a:rPr>
              <a:t>2020.03.27</a:t>
            </a:r>
            <a:endParaRPr lang="zh-CN" altLang="en-US" sz="2000" dirty="0" smtClean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5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、函数创建组件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909955"/>
            <a:ext cx="3521075" cy="2383790"/>
          </a:xfrm>
          <a:prstGeom prst="rect">
            <a:avLst/>
          </a:prstGeom>
        </p:spPr>
      </p:pic>
      <p:pic>
        <p:nvPicPr>
          <p:cNvPr id="5" name="图片 4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45" y="1733550"/>
            <a:ext cx="5276215" cy="3390900"/>
          </a:xfrm>
          <a:prstGeom prst="rect">
            <a:avLst/>
          </a:prstGeom>
        </p:spPr>
      </p:pic>
      <p:pic>
        <p:nvPicPr>
          <p:cNvPr id="6" name="图片 5" descr="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3346450"/>
            <a:ext cx="3521710" cy="342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6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自定义指令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735" y="954405"/>
            <a:ext cx="3224530" cy="3150235"/>
          </a:xfrm>
          <a:prstGeom prst="rect">
            <a:avLst/>
          </a:prstGeom>
        </p:spPr>
      </p:pic>
      <p:pic>
        <p:nvPicPr>
          <p:cNvPr id="4" name="图片 3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" y="4164965"/>
            <a:ext cx="8179435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7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+mn-ea"/>
                <a:sym typeface="+mn-ea"/>
              </a:rPr>
              <a:t>svg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的使用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2915285"/>
            <a:ext cx="3149600" cy="1270000"/>
          </a:xfrm>
          <a:prstGeom prst="rect">
            <a:avLst/>
          </a:prstGeom>
        </p:spPr>
      </p:pic>
      <p:pic>
        <p:nvPicPr>
          <p:cNvPr id="5" name="图片 4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25" y="1943735"/>
            <a:ext cx="5103495" cy="4235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7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+mn-ea"/>
                <a:sym typeface="+mn-ea"/>
              </a:rPr>
              <a:t>svg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的使用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6" name="图片 5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0975" y="954405"/>
            <a:ext cx="7042150" cy="2157730"/>
          </a:xfrm>
          <a:prstGeom prst="rect">
            <a:avLst/>
          </a:prstGeom>
        </p:spPr>
      </p:pic>
      <p:pic>
        <p:nvPicPr>
          <p:cNvPr id="7" name="图片 6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0" y="3501390"/>
            <a:ext cx="6934835" cy="2451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8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、图片懒加载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954405"/>
            <a:ext cx="7849235" cy="2878455"/>
          </a:xfrm>
          <a:prstGeom prst="rect">
            <a:avLst/>
          </a:prstGeom>
        </p:spPr>
      </p:pic>
      <p:pic>
        <p:nvPicPr>
          <p:cNvPr id="5" name="图片 4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3855720"/>
            <a:ext cx="7074535" cy="28695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9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虚拟长列表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5" name="图片 4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823595"/>
            <a:ext cx="4853305" cy="2997835"/>
          </a:xfrm>
          <a:prstGeom prst="rect">
            <a:avLst/>
          </a:prstGeom>
        </p:spPr>
      </p:pic>
      <p:pic>
        <p:nvPicPr>
          <p:cNvPr id="7" name="图片 6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65" y="3867150"/>
            <a:ext cx="393827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1844" y="1415404"/>
            <a:ext cx="8080311" cy="3678853"/>
            <a:chOff x="1950096" y="1464646"/>
            <a:chExt cx="8080311" cy="3678853"/>
          </a:xfrm>
        </p:grpSpPr>
        <p:sp>
          <p:nvSpPr>
            <p:cNvPr id="3" name="椭圆 2"/>
            <p:cNvSpPr/>
            <p:nvPr/>
          </p:nvSpPr>
          <p:spPr>
            <a:xfrm>
              <a:off x="7433905" y="2425960"/>
              <a:ext cx="1744824" cy="17448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8105708" y="3191070"/>
              <a:ext cx="1318210" cy="1318210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62660" y="3321697"/>
              <a:ext cx="867747" cy="867747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796591" y="2519267"/>
              <a:ext cx="1744824" cy="17448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53993" y="3275045"/>
              <a:ext cx="1318210" cy="1318210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950096" y="3387012"/>
              <a:ext cx="867747" cy="867747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140200" y="1464646"/>
              <a:ext cx="3678853" cy="3678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17414" y="268125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3E88A3"/>
                </a:solidFill>
              </a:rPr>
              <a:t>TKANKS</a:t>
            </a:r>
            <a:endParaRPr lang="zh-CN" altLang="en-US" sz="6000" b="1" dirty="0">
              <a:solidFill>
                <a:srgbClr val="3E88A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6633" y="2094957"/>
            <a:ext cx="2373780" cy="2643949"/>
            <a:chOff x="1056962" y="1471930"/>
            <a:chExt cx="2373780" cy="2643949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1056962" y="1471930"/>
              <a:ext cx="2373780" cy="238009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1330774" y="2377249"/>
              <a:ext cx="1826481" cy="1738630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3200" b="1" dirty="0" smtClean="0">
                  <a:solidFill>
                    <a:srgbClr val="3E8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3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en-US" altLang="zh-CN" sz="44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zh-CN" altLang="zh-CN" sz="500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06420" y="1184471"/>
            <a:ext cx="4268447" cy="3324371"/>
            <a:chOff x="5932606" y="1957814"/>
            <a:chExt cx="3606854" cy="2809100"/>
          </a:xfrm>
        </p:grpSpPr>
        <p:sp>
          <p:nvSpPr>
            <p:cNvPr id="8" name="Oval 14"/>
            <p:cNvSpPr>
              <a:spLocks noChangeArrowheads="1"/>
            </p:cNvSpPr>
            <p:nvPr/>
          </p:nvSpPr>
          <p:spPr bwMode="auto">
            <a:xfrm>
              <a:off x="5948704" y="1957814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Rectangle 39"/>
            <p:cNvSpPr>
              <a:spLocks noChangeArrowheads="1"/>
            </p:cNvSpPr>
            <p:nvPr/>
          </p:nvSpPr>
          <p:spPr bwMode="auto">
            <a:xfrm>
              <a:off x="5932606" y="2038933"/>
              <a:ext cx="690081" cy="520145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6962177" y="2147197"/>
              <a:ext cx="2577283" cy="311751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合理利用局部变量</a:t>
              </a:r>
              <a:endPara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948704" y="2991278"/>
              <a:ext cx="690080" cy="6900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5948703" y="3076150"/>
              <a:ext cx="690081" cy="519942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948704" y="4076834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5948703" y="4132200"/>
              <a:ext cx="690081" cy="520145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6962177" y="4564697"/>
              <a:ext cx="2577283" cy="155607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5224842" y="2631602"/>
            <a:ext cx="3050025" cy="368935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路由懒加载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Rectangle 39"/>
          <p:cNvSpPr>
            <a:spLocks noChangeArrowheads="1"/>
          </p:cNvSpPr>
          <p:nvPr/>
        </p:nvSpPr>
        <p:spPr bwMode="auto">
          <a:xfrm>
            <a:off x="5224842" y="3881282"/>
            <a:ext cx="3050025" cy="368935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耗时任务子组件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025471" y="4899877"/>
            <a:ext cx="816659" cy="816661"/>
          </a:xfrm>
          <a:prstGeom prst="ellipse">
            <a:avLst/>
          </a:prstGeom>
          <a:noFill/>
          <a:ln>
            <a:solidFill>
              <a:schemeClr val="bg1"/>
            </a:solidFill>
          </a:ln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25470" y="5000318"/>
            <a:ext cx="816660" cy="615315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 defTabSz="914400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en-US" altLang="zh-CN" sz="4000" dirty="0" smtClean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5327712" y="5125247"/>
            <a:ext cx="3050025" cy="368935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使用函数式组件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6633" y="2094957"/>
            <a:ext cx="2373780" cy="2380094"/>
            <a:chOff x="1056962" y="1471930"/>
            <a:chExt cx="2373780" cy="2380094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1056962" y="1471930"/>
              <a:ext cx="2373780" cy="238009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1330774" y="2130869"/>
              <a:ext cx="1826481" cy="1061720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3200" b="1" dirty="0" smtClean="0">
                  <a:solidFill>
                    <a:srgbClr val="3E8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3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</a:t>
              </a:r>
              <a:endParaRPr lang="zh-CN" altLang="en-US" sz="44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zh-CN" altLang="zh-CN" sz="500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42921" y="1107636"/>
            <a:ext cx="4464685" cy="4375890"/>
            <a:chOff x="5919729" y="1957814"/>
            <a:chExt cx="3772676" cy="3697636"/>
          </a:xfrm>
        </p:grpSpPr>
        <p:sp>
          <p:nvSpPr>
            <p:cNvPr id="8" name="Oval 14"/>
            <p:cNvSpPr>
              <a:spLocks noChangeArrowheads="1"/>
            </p:cNvSpPr>
            <p:nvPr/>
          </p:nvSpPr>
          <p:spPr bwMode="auto">
            <a:xfrm>
              <a:off x="5948704" y="1957814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Rectangle 39"/>
            <p:cNvSpPr>
              <a:spLocks noChangeArrowheads="1"/>
            </p:cNvSpPr>
            <p:nvPr/>
          </p:nvSpPr>
          <p:spPr bwMode="auto">
            <a:xfrm>
              <a:off x="5932606" y="2038933"/>
              <a:ext cx="690081" cy="519942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0 5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6962299" y="2147225"/>
              <a:ext cx="2730106" cy="311751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函数创建组件</a:t>
              </a:r>
              <a:endPara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948704" y="3341648"/>
              <a:ext cx="690080" cy="6900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5919729" y="3446910"/>
              <a:ext cx="690081" cy="519942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0 6</a:t>
              </a:r>
              <a:endPara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948704" y="4965370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5948703" y="5062587"/>
              <a:ext cx="690081" cy="519942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0 7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6962177" y="5153835"/>
              <a:ext cx="2577283" cy="311751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ea"/>
                  <a:sym typeface="+mn-ea"/>
                </a:rPr>
                <a:t>svg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  <a:sym typeface="+mn-ea"/>
                </a:rPr>
                <a:t>的使用</a:t>
              </a:r>
              <a:endParaRPr lang="zh-CN" altLang="en-US" sz="24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5176520" y="2969260"/>
            <a:ext cx="3230880" cy="368935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自定义指令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6633" y="2094957"/>
            <a:ext cx="2373780" cy="2380094"/>
            <a:chOff x="1056962" y="1471930"/>
            <a:chExt cx="2373780" cy="2380094"/>
          </a:xfrm>
        </p:grpSpPr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1056962" y="1471930"/>
              <a:ext cx="2373780" cy="238009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1330774" y="2377249"/>
              <a:ext cx="1826481" cy="1061720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3200" b="1" dirty="0" smtClean="0">
                  <a:solidFill>
                    <a:srgbClr val="3E8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  <a:endParaRPr lang="zh-CN" altLang="en-US" sz="32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3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endParaRPr lang="en-US" altLang="zh-CN" sz="4400" b="1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endParaRPr lang="zh-CN" altLang="zh-CN" sz="500" dirty="0" smtClean="0">
                <a:solidFill>
                  <a:srgbClr val="3E8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54986" y="1915995"/>
            <a:ext cx="4283686" cy="2738221"/>
            <a:chOff x="5919729" y="3341648"/>
            <a:chExt cx="3619731" cy="2313802"/>
          </a:xfrm>
        </p:grpSpPr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948704" y="3341648"/>
              <a:ext cx="690080" cy="6900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5919729" y="3446910"/>
              <a:ext cx="690081" cy="519942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0 8</a:t>
              </a:r>
              <a:endPara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948704" y="4965370"/>
              <a:ext cx="690080" cy="6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5948703" y="5062587"/>
              <a:ext cx="690081" cy="519942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zh-CN" sz="4000" dirty="0" smtClean="0">
                  <a:solidFill>
                    <a:srgbClr val="3E88A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0 9</a:t>
              </a:r>
              <a:endParaRPr lang="en-US" altLang="zh-CN" sz="4000" dirty="0" smtClean="0">
                <a:solidFill>
                  <a:srgbClr val="3E88A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6962177" y="5153835"/>
              <a:ext cx="2577283" cy="311751"/>
            </a:xfrm>
            <a:prstGeom prst="rect">
              <a:avLst/>
            </a:prstGeom>
            <a:noFill/>
            <a:ln>
              <a:noFill/>
            </a:ln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400">
                <a:buFont typeface="Arial" panose="020B0604020202090204" pitchFamily="34" charset="0"/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虚拟长列表</a:t>
              </a:r>
              <a:endParaRPr lang="zh-CN" altLang="en-US" sz="24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5188585" y="2163445"/>
            <a:ext cx="3230880" cy="368935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图片懒加载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405130" y="955040"/>
            <a:ext cx="8072755" cy="738505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vue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优化代码地址： https://github.com/zxwengyi/vue-frame.git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Rectangle 39"/>
          <p:cNvSpPr>
            <a:spLocks noChangeArrowheads="1"/>
          </p:cNvSpPr>
          <p:nvPr/>
        </p:nvSpPr>
        <p:spPr bwMode="auto">
          <a:xfrm>
            <a:off x="454660" y="2096770"/>
            <a:ext cx="8072755" cy="1107440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前端进阶学习地址：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  <a:p>
            <a:pPr defTabSz="914400">
              <a:buFont typeface="Arial" panose="020B0604020202090204" pitchFamily="34" charset="0"/>
              <a:buNone/>
            </a:pP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  <a:p>
            <a:pPr defTabSz="914400">
              <a:buFont typeface="Arial" panose="020B060402020209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https://www.bilibili.com/video/BV1m7411i7Sk?t=3298</a:t>
            </a:r>
            <a:endParaRPr lang="zh-CN" altLang="en-US" sz="24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1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、合理利用局部变量</a:t>
            </a:r>
            <a:endParaRPr lang="en-US" altLang="zh-CN" sz="3200" b="1" kern="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954405"/>
            <a:ext cx="5902325" cy="5427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、路由懒加载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4" name="图片 3" descr="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1564005"/>
            <a:ext cx="778637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耗时任务放子组件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866140"/>
            <a:ext cx="688403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040" y="124460"/>
            <a:ext cx="4305300" cy="829945"/>
          </a:xfrm>
          <a:prstGeom prst="rect">
            <a:avLst/>
          </a:prstGeom>
          <a:noFill/>
          <a:ln w="9525">
            <a:noFill/>
            <a:miter lim="800000"/>
          </a:ln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4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sym typeface="+mn-ea"/>
              </a:rPr>
              <a:t>使用函数式组件</a:t>
            </a:r>
            <a:endParaRPr lang="zh-CN" altLang="en-US" sz="3200" b="1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 descr="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1035050"/>
            <a:ext cx="6670040" cy="52939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常用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326</Words>
  <Application>WPS 演示</Application>
  <PresentationFormat>全屏显示(4:3)</PresentationFormat>
  <Paragraphs>83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方正书宋_GBK</vt:lpstr>
      <vt:lpstr>Wingdings</vt:lpstr>
      <vt:lpstr>Calibri</vt:lpstr>
      <vt:lpstr>宋体</vt:lpstr>
      <vt:lpstr>汉仪书宋二KW</vt:lpstr>
      <vt:lpstr>微软雅黑</vt:lpstr>
      <vt:lpstr>汉仪旗黑KW</vt:lpstr>
      <vt:lpstr>Impact</vt:lpstr>
      <vt:lpstr>宋体</vt:lpstr>
      <vt:lpstr>Arial Unicode MS</vt:lpstr>
      <vt:lpstr>Helvetica Neue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wengyi</cp:lastModifiedBy>
  <cp:revision>27</cp:revision>
  <dcterms:created xsi:type="dcterms:W3CDTF">2020-03-27T03:12:26Z</dcterms:created>
  <dcterms:modified xsi:type="dcterms:W3CDTF">2020-03-27T03:12:26Z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2052-2.1.0.3383</vt:lpwstr>
  </property>
</Properties>
</file>